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73" r:id="rId4"/>
    <p:sldId id="264" r:id="rId5"/>
    <p:sldId id="266" r:id="rId6"/>
    <p:sldId id="267" r:id="rId7"/>
    <p:sldId id="268" r:id="rId8"/>
    <p:sldId id="269" r:id="rId9"/>
    <p:sldId id="270" r:id="rId10"/>
    <p:sldId id="271" r:id="rId11"/>
    <p:sldId id="265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A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8" autoAdjust="0"/>
    <p:restoredTop sz="94660"/>
  </p:normalViewPr>
  <p:slideViewPr>
    <p:cSldViewPr snapToGrid="0">
      <p:cViewPr varScale="1">
        <p:scale>
          <a:sx n="82" d="100"/>
          <a:sy n="82" d="100"/>
        </p:scale>
        <p:origin x="108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2E683-676F-4BFE-860C-0676BEA85B53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F8FB2-9865-4221-A977-7251A8F829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222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2E683-676F-4BFE-860C-0676BEA85B53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F8FB2-9865-4221-A977-7251A8F829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880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2E683-676F-4BFE-860C-0676BEA85B53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F8FB2-9865-4221-A977-7251A8F829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744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2E683-676F-4BFE-860C-0676BEA85B53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F8FB2-9865-4221-A977-7251A8F829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621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2E683-676F-4BFE-860C-0676BEA85B53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F8FB2-9865-4221-A977-7251A8F829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612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2E683-676F-4BFE-860C-0676BEA85B53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F8FB2-9865-4221-A977-7251A8F829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651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2E683-676F-4BFE-860C-0676BEA85B53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F8FB2-9865-4221-A977-7251A8F829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758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2E683-676F-4BFE-860C-0676BEA85B53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F8FB2-9865-4221-A977-7251A8F829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207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2E683-676F-4BFE-860C-0676BEA85B53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F8FB2-9865-4221-A977-7251A8F829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440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2E683-676F-4BFE-860C-0676BEA85B53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F8FB2-9865-4221-A977-7251A8F829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027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2E683-676F-4BFE-860C-0676BEA85B53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F8FB2-9865-4221-A977-7251A8F829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310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82E683-676F-4BFE-860C-0676BEA85B53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1F8FB2-9865-4221-A977-7251A8F829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200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3999" y="3543422"/>
            <a:ext cx="9144000" cy="1655762"/>
          </a:xfrm>
        </p:spPr>
        <p:txBody>
          <a:bodyPr/>
          <a:lstStyle/>
          <a:p>
            <a:r>
              <a:rPr lang="ko-KR" altLang="en-US" dirty="0" err="1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에어비앤비</a:t>
            </a: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 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웹사이트 제작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r>
              <a:rPr lang="ko-KR" altLang="en-US" dirty="0" err="1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유혜경</a:t>
            </a:r>
            <a:endParaRPr lang="ko-KR" altLang="en-US" dirty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1"/>
          <a:stretch/>
        </p:blipFill>
        <p:spPr>
          <a:xfrm>
            <a:off x="4000865" y="1335945"/>
            <a:ext cx="4190268" cy="289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462" y="710645"/>
            <a:ext cx="6431375" cy="31818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대각선 줄무늬 3"/>
          <p:cNvSpPr/>
          <p:nvPr/>
        </p:nvSpPr>
        <p:spPr>
          <a:xfrm>
            <a:off x="0" y="1"/>
            <a:ext cx="1219200" cy="1172308"/>
          </a:xfrm>
          <a:prstGeom prst="diagStripe">
            <a:avLst>
              <a:gd name="adj" fmla="val 78342"/>
            </a:avLst>
          </a:prstGeom>
          <a:gradFill flip="none" rotWithShape="1">
            <a:gsLst>
              <a:gs pos="0">
                <a:srgbClr val="FF5A60">
                  <a:tint val="66000"/>
                  <a:satMod val="160000"/>
                </a:srgbClr>
              </a:gs>
              <a:gs pos="50000">
                <a:srgbClr val="FF5A60">
                  <a:tint val="44500"/>
                  <a:satMod val="160000"/>
                </a:srgbClr>
              </a:gs>
              <a:gs pos="100000">
                <a:srgbClr val="FF5A6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대각선 줄무늬 4"/>
          <p:cNvSpPr/>
          <p:nvPr/>
        </p:nvSpPr>
        <p:spPr>
          <a:xfrm>
            <a:off x="0" y="0"/>
            <a:ext cx="1910862" cy="1899137"/>
          </a:xfrm>
          <a:prstGeom prst="diagStripe">
            <a:avLst>
              <a:gd name="adj" fmla="val 80059"/>
            </a:avLst>
          </a:prstGeom>
          <a:gradFill flip="none" rotWithShape="1">
            <a:gsLst>
              <a:gs pos="0">
                <a:srgbClr val="FF5A60">
                  <a:tint val="66000"/>
                  <a:satMod val="160000"/>
                </a:srgbClr>
              </a:gs>
              <a:gs pos="50000">
                <a:srgbClr val="FF5A60">
                  <a:tint val="44500"/>
                  <a:satMod val="160000"/>
                </a:srgbClr>
              </a:gs>
              <a:gs pos="100000">
                <a:srgbClr val="FF5A6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10862" y="124490"/>
            <a:ext cx="1842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03 </a:t>
            </a:r>
            <a:r>
              <a:rPr lang="ko-KR" altLang="en-US" sz="240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개선 </a:t>
            </a:r>
            <a:r>
              <a:rPr lang="ko-KR" altLang="en-US" sz="24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항목</a:t>
            </a:r>
            <a:endParaRPr lang="en-US" altLang="ko-KR" sz="2400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39" y="3395602"/>
            <a:ext cx="6869723" cy="29817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7637585" y="1145542"/>
            <a:ext cx="4079631" cy="5493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[ 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리스트 이미지 </a:t>
            </a:r>
            <a:r>
              <a:rPr lang="ko-KR" altLang="en-US" dirty="0" err="1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스와이프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 기능</a:t>
            </a: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]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한 카테고리에서 버튼을 클릭해서 이미지를 </a:t>
            </a:r>
            <a:r>
              <a:rPr lang="ko-KR" altLang="en-US" dirty="0" err="1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스와이프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 하면 다른 카테고리를 </a:t>
            </a:r>
            <a:r>
              <a:rPr lang="ko-KR" altLang="en-US" dirty="0" err="1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클릭시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 같은 위치의 이미지가 똑같이 </a:t>
            </a:r>
            <a:r>
              <a:rPr lang="ko-KR" altLang="en-US" dirty="0" err="1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스와이프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 되어있는 문제 발생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카테고리가 변경될 때 마다 </a:t>
            </a:r>
            <a:r>
              <a:rPr lang="ko-KR" altLang="en-US" dirty="0" err="1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스와이프가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 초기화 될 수 있도록 변경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[ 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랜덤 카테고리로 이동하는 기능 </a:t>
            </a: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]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중복된 </a:t>
            </a:r>
            <a:r>
              <a:rPr lang="ko-KR" altLang="en-US" dirty="0" err="1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난수의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 발생으로 여러 번 같은 카테고리 리스트가 출력됨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While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문을 통한 중복 제거로 매번 다른 페이지가 나오게 구현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cxnSp>
        <p:nvCxnSpPr>
          <p:cNvPr id="12" name="구부러진 연결선 11"/>
          <p:cNvCxnSpPr/>
          <p:nvPr/>
        </p:nvCxnSpPr>
        <p:spPr>
          <a:xfrm flipV="1">
            <a:off x="6646985" y="1383326"/>
            <a:ext cx="990600" cy="222736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구부러진 연결선 17"/>
          <p:cNvCxnSpPr/>
          <p:nvPr/>
        </p:nvCxnSpPr>
        <p:spPr>
          <a:xfrm flipV="1">
            <a:off x="5334000" y="4701537"/>
            <a:ext cx="2303585" cy="1113109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6520961" y="1529864"/>
            <a:ext cx="161193" cy="152400"/>
          </a:xfrm>
          <a:prstGeom prst="ellipse">
            <a:avLst/>
          </a:prstGeom>
          <a:noFill/>
          <a:ln w="3810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91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줄무늬 3"/>
          <p:cNvSpPr/>
          <p:nvPr/>
        </p:nvSpPr>
        <p:spPr>
          <a:xfrm>
            <a:off x="0" y="1"/>
            <a:ext cx="1219200" cy="1172308"/>
          </a:xfrm>
          <a:prstGeom prst="diagStripe">
            <a:avLst>
              <a:gd name="adj" fmla="val 78342"/>
            </a:avLst>
          </a:prstGeom>
          <a:gradFill flip="none" rotWithShape="1">
            <a:gsLst>
              <a:gs pos="0">
                <a:srgbClr val="FF5A60">
                  <a:tint val="66000"/>
                  <a:satMod val="160000"/>
                </a:srgbClr>
              </a:gs>
              <a:gs pos="50000">
                <a:srgbClr val="FF5A60">
                  <a:tint val="44500"/>
                  <a:satMod val="160000"/>
                </a:srgbClr>
              </a:gs>
              <a:gs pos="100000">
                <a:srgbClr val="FF5A6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대각선 줄무늬 4"/>
          <p:cNvSpPr/>
          <p:nvPr/>
        </p:nvSpPr>
        <p:spPr>
          <a:xfrm>
            <a:off x="0" y="0"/>
            <a:ext cx="1910862" cy="1899137"/>
          </a:xfrm>
          <a:prstGeom prst="diagStripe">
            <a:avLst>
              <a:gd name="adj" fmla="val 80059"/>
            </a:avLst>
          </a:prstGeom>
          <a:gradFill flip="none" rotWithShape="1">
            <a:gsLst>
              <a:gs pos="0">
                <a:srgbClr val="FF5A60">
                  <a:tint val="66000"/>
                  <a:satMod val="160000"/>
                </a:srgbClr>
              </a:gs>
              <a:gs pos="50000">
                <a:srgbClr val="FF5A60">
                  <a:tint val="44500"/>
                  <a:satMod val="160000"/>
                </a:srgbClr>
              </a:gs>
              <a:gs pos="100000">
                <a:srgbClr val="FF5A6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50170" y="2967335"/>
            <a:ext cx="3491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smtClean="0">
                <a:solidFill>
                  <a:srgbClr val="FF5A60"/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감사합니다</a:t>
            </a:r>
            <a:r>
              <a:rPr lang="en-US" altLang="ko-KR" sz="5400" dirty="0" smtClean="0">
                <a:solidFill>
                  <a:srgbClr val="FF5A60"/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.</a:t>
            </a:r>
            <a:endParaRPr lang="ko-KR" altLang="en-US" sz="5400" dirty="0">
              <a:solidFill>
                <a:srgbClr val="FF5A60"/>
              </a:solidFill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834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줄무늬 3"/>
          <p:cNvSpPr/>
          <p:nvPr/>
        </p:nvSpPr>
        <p:spPr>
          <a:xfrm>
            <a:off x="0" y="1"/>
            <a:ext cx="1219200" cy="1172308"/>
          </a:xfrm>
          <a:prstGeom prst="diagStripe">
            <a:avLst>
              <a:gd name="adj" fmla="val 78342"/>
            </a:avLst>
          </a:prstGeom>
          <a:gradFill flip="none" rotWithShape="1">
            <a:gsLst>
              <a:gs pos="0">
                <a:srgbClr val="FF5A60">
                  <a:tint val="66000"/>
                  <a:satMod val="160000"/>
                </a:srgbClr>
              </a:gs>
              <a:gs pos="50000">
                <a:srgbClr val="FF5A60">
                  <a:tint val="44500"/>
                  <a:satMod val="160000"/>
                </a:srgbClr>
              </a:gs>
              <a:gs pos="100000">
                <a:srgbClr val="FF5A6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대각선 줄무늬 4"/>
          <p:cNvSpPr/>
          <p:nvPr/>
        </p:nvSpPr>
        <p:spPr>
          <a:xfrm>
            <a:off x="0" y="0"/>
            <a:ext cx="1910862" cy="1899137"/>
          </a:xfrm>
          <a:prstGeom prst="diagStripe">
            <a:avLst>
              <a:gd name="adj" fmla="val 80059"/>
            </a:avLst>
          </a:prstGeom>
          <a:gradFill flip="none" rotWithShape="1">
            <a:gsLst>
              <a:gs pos="0">
                <a:srgbClr val="FF5A60">
                  <a:tint val="66000"/>
                  <a:satMod val="160000"/>
                </a:srgbClr>
              </a:gs>
              <a:gs pos="50000">
                <a:srgbClr val="FF5A60">
                  <a:tint val="44500"/>
                  <a:satMod val="160000"/>
                </a:srgbClr>
              </a:gs>
              <a:gs pos="100000">
                <a:srgbClr val="FF5A6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58662" y="849869"/>
            <a:ext cx="5474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rgbClr val="FF5A60"/>
                </a:solidFill>
                <a:latin typeface="LEMON MILK Bold" panose="00000800000000000000" pitchFamily="50" charset="0"/>
              </a:rPr>
              <a:t>CATEGORI</a:t>
            </a:r>
            <a:endParaRPr lang="ko-KR" altLang="en-US" sz="3600" dirty="0">
              <a:solidFill>
                <a:srgbClr val="FF5A60"/>
              </a:solidFill>
              <a:latin typeface="LEMON MILK Bold" panose="00000800000000000000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36276" y="2028092"/>
            <a:ext cx="61194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36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01 </a:t>
            </a:r>
            <a:r>
              <a:rPr lang="ko-KR" altLang="en-US" sz="36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사이트 설계</a:t>
            </a:r>
            <a:endParaRPr lang="en-US" altLang="ko-KR" sz="3600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36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02 </a:t>
            </a:r>
            <a:r>
              <a:rPr lang="ko-KR" altLang="en-US" sz="36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주요 구현 항목</a:t>
            </a:r>
            <a:endParaRPr lang="en-US" altLang="ko-KR" sz="3600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36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03 </a:t>
            </a:r>
            <a:r>
              <a:rPr lang="ko-KR" altLang="en-US" sz="36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모바일 설계</a:t>
            </a:r>
            <a:r>
              <a:rPr lang="en-US" altLang="ko-KR" sz="3600" dirty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 </a:t>
            </a:r>
            <a:r>
              <a:rPr lang="en-US" altLang="ko-KR" sz="36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/ </a:t>
            </a:r>
            <a:r>
              <a:rPr lang="ko-KR" altLang="en-US" sz="3600" dirty="0" err="1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개선항목</a:t>
            </a:r>
            <a:endParaRPr lang="ko-KR" altLang="en-US" sz="3600" dirty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614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줄무늬 3"/>
          <p:cNvSpPr/>
          <p:nvPr/>
        </p:nvSpPr>
        <p:spPr>
          <a:xfrm>
            <a:off x="0" y="1"/>
            <a:ext cx="1219200" cy="1172308"/>
          </a:xfrm>
          <a:prstGeom prst="diagStripe">
            <a:avLst>
              <a:gd name="adj" fmla="val 78342"/>
            </a:avLst>
          </a:prstGeom>
          <a:gradFill flip="none" rotWithShape="1">
            <a:gsLst>
              <a:gs pos="0">
                <a:srgbClr val="FF5A60">
                  <a:tint val="66000"/>
                  <a:satMod val="160000"/>
                </a:srgbClr>
              </a:gs>
              <a:gs pos="50000">
                <a:srgbClr val="FF5A60">
                  <a:tint val="44500"/>
                  <a:satMod val="160000"/>
                </a:srgbClr>
              </a:gs>
              <a:gs pos="100000">
                <a:srgbClr val="FF5A6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대각선 줄무늬 4"/>
          <p:cNvSpPr/>
          <p:nvPr/>
        </p:nvSpPr>
        <p:spPr>
          <a:xfrm>
            <a:off x="0" y="0"/>
            <a:ext cx="1910862" cy="1899137"/>
          </a:xfrm>
          <a:prstGeom prst="diagStripe">
            <a:avLst>
              <a:gd name="adj" fmla="val 80059"/>
            </a:avLst>
          </a:prstGeom>
          <a:gradFill flip="none" rotWithShape="1">
            <a:gsLst>
              <a:gs pos="0">
                <a:srgbClr val="FF5A60">
                  <a:tint val="66000"/>
                  <a:satMod val="160000"/>
                </a:srgbClr>
              </a:gs>
              <a:gs pos="50000">
                <a:srgbClr val="FF5A60">
                  <a:tint val="44500"/>
                  <a:satMod val="160000"/>
                </a:srgbClr>
              </a:gs>
              <a:gs pos="100000">
                <a:srgbClr val="FF5A6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10862" y="124490"/>
            <a:ext cx="2092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01 </a:t>
            </a:r>
            <a:r>
              <a:rPr lang="ko-KR" altLang="en-US" sz="24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사이트 설계</a:t>
            </a:r>
            <a:endParaRPr lang="ko-KR" altLang="en-US" sz="2400" dirty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351585" y="586155"/>
            <a:ext cx="1301261" cy="8792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메인 화면</a:t>
            </a:r>
            <a:endParaRPr lang="ko-KR" altLang="en-US" sz="16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27763" y="2124804"/>
            <a:ext cx="1301261" cy="8616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GNB</a:t>
            </a:r>
            <a:r>
              <a:rPr lang="ko-KR" altLang="en-US" sz="1600" dirty="0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메뉴</a:t>
            </a:r>
            <a:endParaRPr lang="ko-KR" altLang="en-US" sz="16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093570" y="2116012"/>
            <a:ext cx="1301261" cy="8792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Mystic</a:t>
            </a:r>
            <a:endParaRPr lang="ko-KR" altLang="en-US" sz="16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595781" y="2116011"/>
            <a:ext cx="1301261" cy="8616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Active</a:t>
            </a:r>
            <a:endParaRPr lang="ko-KR" altLang="en-US" sz="16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097993" y="2116011"/>
            <a:ext cx="1301261" cy="8792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Peaceful</a:t>
            </a:r>
            <a:endParaRPr lang="ko-KR" altLang="en-US" sz="16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129694" y="4059102"/>
            <a:ext cx="1301261" cy="8792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섬</a:t>
            </a:r>
            <a:endParaRPr lang="ko-KR" altLang="en-US" sz="16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661725" y="4059102"/>
            <a:ext cx="1301261" cy="8792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캠핑장</a:t>
            </a:r>
            <a:endParaRPr lang="ko-KR" altLang="en-US" sz="16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597662" y="4059101"/>
            <a:ext cx="1301261" cy="8792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키클라데스</a:t>
            </a:r>
            <a:endParaRPr lang="en-US" altLang="ko-KR" sz="1600" dirty="0" smtClean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주택</a:t>
            </a:r>
            <a:endParaRPr lang="ko-KR" altLang="en-US" sz="16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725787" y="4059102"/>
            <a:ext cx="1301261" cy="8792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해변 바로 앞</a:t>
            </a:r>
            <a:endParaRPr lang="ko-KR" altLang="en-US" sz="16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193756" y="4059102"/>
            <a:ext cx="1301261" cy="8792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통나무집</a:t>
            </a:r>
            <a:endParaRPr lang="ko-KR" altLang="en-US" sz="16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257818" y="4059102"/>
            <a:ext cx="1301261" cy="8792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멋진 수영장</a:t>
            </a:r>
            <a:endParaRPr lang="ko-KR" altLang="en-US" sz="16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789849" y="4059102"/>
            <a:ext cx="1301261" cy="8792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료칸</a:t>
            </a:r>
            <a:endParaRPr lang="ko-KR" altLang="en-US" sz="16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21880" y="4059102"/>
            <a:ext cx="1301261" cy="8792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한옥</a:t>
            </a:r>
            <a:endParaRPr lang="ko-KR" altLang="en-US" sz="16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37" name="꺾인 연결선 36"/>
          <p:cNvCxnSpPr>
            <a:stCxn id="19" idx="2"/>
            <a:endCxn id="24" idx="0"/>
          </p:cNvCxnSpPr>
          <p:nvPr/>
        </p:nvCxnSpPr>
        <p:spPr>
          <a:xfrm rot="5400000">
            <a:off x="4010596" y="133184"/>
            <a:ext cx="659418" cy="3323822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endCxn id="27" idx="0"/>
          </p:cNvCxnSpPr>
          <p:nvPr/>
        </p:nvCxnSpPr>
        <p:spPr>
          <a:xfrm>
            <a:off x="5987893" y="1787772"/>
            <a:ext cx="1760731" cy="32823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 44"/>
          <p:cNvCxnSpPr>
            <a:endCxn id="26" idx="0"/>
          </p:cNvCxnSpPr>
          <p:nvPr/>
        </p:nvCxnSpPr>
        <p:spPr>
          <a:xfrm>
            <a:off x="7748624" y="1787772"/>
            <a:ext cx="1497788" cy="32823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endCxn id="25" idx="0"/>
          </p:cNvCxnSpPr>
          <p:nvPr/>
        </p:nvCxnSpPr>
        <p:spPr>
          <a:xfrm>
            <a:off x="9246412" y="1787772"/>
            <a:ext cx="1497789" cy="32824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24" idx="2"/>
            <a:endCxn id="35" idx="0"/>
          </p:cNvCxnSpPr>
          <p:nvPr/>
        </p:nvCxnSpPr>
        <p:spPr>
          <a:xfrm rot="5400000">
            <a:off x="1289126" y="2669834"/>
            <a:ext cx="1072654" cy="1705883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endCxn id="30" idx="0"/>
          </p:cNvCxnSpPr>
          <p:nvPr/>
        </p:nvCxnSpPr>
        <p:spPr>
          <a:xfrm>
            <a:off x="2678394" y="3531567"/>
            <a:ext cx="8569899" cy="52753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>
            <a:stCxn id="34" idx="0"/>
          </p:cNvCxnSpPr>
          <p:nvPr/>
        </p:nvCxnSpPr>
        <p:spPr>
          <a:xfrm flipH="1" flipV="1">
            <a:off x="2438400" y="3531567"/>
            <a:ext cx="2080" cy="5275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H="1" flipV="1">
            <a:off x="3906369" y="3540359"/>
            <a:ext cx="2080" cy="5275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H="1" flipV="1">
            <a:off x="5379002" y="3540359"/>
            <a:ext cx="2080" cy="5275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H="1" flipV="1">
            <a:off x="6859814" y="3540359"/>
            <a:ext cx="2080" cy="5275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 flipH="1" flipV="1">
            <a:off x="8311315" y="3534497"/>
            <a:ext cx="2080" cy="5275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H="1" flipV="1">
            <a:off x="9795327" y="3534496"/>
            <a:ext cx="2080" cy="5275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102486" y="5021594"/>
            <a:ext cx="10326866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메인 화면 </a:t>
            </a: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– 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카테고리를 담은 </a:t>
            </a: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GNB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메뉴 </a:t>
            </a: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/ 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각 스타일에 맞는 카테고리로 랜덤이동하는 버튼 </a:t>
            </a: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3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개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 </a:t>
            </a: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-&gt; 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메인페이지에서 이동시 </a:t>
            </a: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Link to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로 연결하여 라우터에 연결된 페이지 이동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GNB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메뉴 </a:t>
            </a: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– 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총 </a:t>
            </a: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8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개의 카테고리로 구성 </a:t>
            </a:r>
            <a:endParaRPr lang="en-US" altLang="ko-KR" dirty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 -&gt; 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카테고리 이동시 페이지 변경 없이 </a:t>
            </a:r>
            <a:r>
              <a:rPr lang="en-US" altLang="ko-KR" dirty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List</a:t>
            </a:r>
            <a:r>
              <a:rPr lang="ko-KR" altLang="en-US" dirty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라는 하나의 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컴포넌트로 데이터만 새로 뿌려줄 수 있도록 구현</a:t>
            </a:r>
            <a:endParaRPr lang="ko-KR" altLang="en-US" dirty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965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줄무늬 3"/>
          <p:cNvSpPr/>
          <p:nvPr/>
        </p:nvSpPr>
        <p:spPr>
          <a:xfrm>
            <a:off x="0" y="1"/>
            <a:ext cx="1219200" cy="1172308"/>
          </a:xfrm>
          <a:prstGeom prst="diagStripe">
            <a:avLst>
              <a:gd name="adj" fmla="val 78342"/>
            </a:avLst>
          </a:prstGeom>
          <a:gradFill flip="none" rotWithShape="1">
            <a:gsLst>
              <a:gs pos="0">
                <a:srgbClr val="FF5A60">
                  <a:tint val="66000"/>
                  <a:satMod val="160000"/>
                </a:srgbClr>
              </a:gs>
              <a:gs pos="50000">
                <a:srgbClr val="FF5A60">
                  <a:tint val="44500"/>
                  <a:satMod val="160000"/>
                </a:srgbClr>
              </a:gs>
              <a:gs pos="100000">
                <a:srgbClr val="FF5A6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대각선 줄무늬 4"/>
          <p:cNvSpPr/>
          <p:nvPr/>
        </p:nvSpPr>
        <p:spPr>
          <a:xfrm>
            <a:off x="0" y="0"/>
            <a:ext cx="1910862" cy="1899137"/>
          </a:xfrm>
          <a:prstGeom prst="diagStripe">
            <a:avLst>
              <a:gd name="adj" fmla="val 80059"/>
            </a:avLst>
          </a:prstGeom>
          <a:gradFill flip="none" rotWithShape="1">
            <a:gsLst>
              <a:gs pos="0">
                <a:srgbClr val="FF5A60">
                  <a:tint val="66000"/>
                  <a:satMod val="160000"/>
                </a:srgbClr>
              </a:gs>
              <a:gs pos="50000">
                <a:srgbClr val="FF5A60">
                  <a:tint val="44500"/>
                  <a:satMod val="160000"/>
                </a:srgbClr>
              </a:gs>
              <a:gs pos="100000">
                <a:srgbClr val="FF5A6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08" y="2801816"/>
            <a:ext cx="7042386" cy="35755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910862" y="124490"/>
            <a:ext cx="2092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01 </a:t>
            </a:r>
            <a:r>
              <a:rPr lang="ko-KR" altLang="en-US" sz="24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사이트 설계</a:t>
            </a:r>
            <a:endParaRPr lang="ko-KR" altLang="en-US" sz="2400" dirty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1908" y="1891967"/>
            <a:ext cx="5933034" cy="7848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기존 사이트는 메인 화면 없이 바로 카테고리 페이지가 나타남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메인 화면을 따로 구성하고 카테고리 메뉴와 연결</a:t>
            </a:r>
            <a:endParaRPr lang="ko-KR" altLang="en-US" dirty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1969" y="124490"/>
            <a:ext cx="3034957" cy="6623793"/>
          </a:xfrm>
          <a:prstGeom prst="rect">
            <a:avLst/>
          </a:prstGeom>
        </p:spPr>
      </p:pic>
      <p:cxnSp>
        <p:nvCxnSpPr>
          <p:cNvPr id="13" name="구부러진 연결선 12"/>
          <p:cNvCxnSpPr/>
          <p:nvPr/>
        </p:nvCxnSpPr>
        <p:spPr>
          <a:xfrm flipV="1">
            <a:off x="5404338" y="1899137"/>
            <a:ext cx="3141785" cy="597878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64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줄무늬 3"/>
          <p:cNvSpPr/>
          <p:nvPr/>
        </p:nvSpPr>
        <p:spPr>
          <a:xfrm>
            <a:off x="0" y="1"/>
            <a:ext cx="1219200" cy="1172308"/>
          </a:xfrm>
          <a:prstGeom prst="diagStripe">
            <a:avLst>
              <a:gd name="adj" fmla="val 78342"/>
            </a:avLst>
          </a:prstGeom>
          <a:gradFill flip="none" rotWithShape="1">
            <a:gsLst>
              <a:gs pos="0">
                <a:srgbClr val="FF5A60">
                  <a:tint val="66000"/>
                  <a:satMod val="160000"/>
                </a:srgbClr>
              </a:gs>
              <a:gs pos="50000">
                <a:srgbClr val="FF5A60">
                  <a:tint val="44500"/>
                  <a:satMod val="160000"/>
                </a:srgbClr>
              </a:gs>
              <a:gs pos="100000">
                <a:srgbClr val="FF5A6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대각선 줄무늬 4"/>
          <p:cNvSpPr/>
          <p:nvPr/>
        </p:nvSpPr>
        <p:spPr>
          <a:xfrm>
            <a:off x="0" y="0"/>
            <a:ext cx="1910862" cy="1899137"/>
          </a:xfrm>
          <a:prstGeom prst="diagStripe">
            <a:avLst>
              <a:gd name="adj" fmla="val 80059"/>
            </a:avLst>
          </a:prstGeom>
          <a:gradFill flip="none" rotWithShape="1">
            <a:gsLst>
              <a:gs pos="0">
                <a:srgbClr val="FF5A60">
                  <a:tint val="66000"/>
                  <a:satMod val="160000"/>
                </a:srgbClr>
              </a:gs>
              <a:gs pos="50000">
                <a:srgbClr val="FF5A60">
                  <a:tint val="44500"/>
                  <a:satMod val="160000"/>
                </a:srgbClr>
              </a:gs>
              <a:gs pos="100000">
                <a:srgbClr val="FF5A6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10862" y="124490"/>
            <a:ext cx="2092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01 </a:t>
            </a:r>
            <a:r>
              <a:rPr lang="ko-KR" altLang="en-US" sz="24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사이트 설계</a:t>
            </a:r>
            <a:endParaRPr lang="ko-KR" altLang="en-US" sz="2400" dirty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296799"/>
            <a:ext cx="10632418" cy="52601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955431" y="2464647"/>
            <a:ext cx="242667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상단 카테고리 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메뉴 클릭 시 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각 카테고리에 맞는 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리스트가</a:t>
            </a:r>
            <a:r>
              <a:rPr lang="en-US" altLang="ko-KR" dirty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 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화면에 나타남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cxnSp>
        <p:nvCxnSpPr>
          <p:cNvPr id="7" name="구부러진 연결선 6"/>
          <p:cNvCxnSpPr>
            <a:stCxn id="3" idx="0"/>
          </p:cNvCxnSpPr>
          <p:nvPr/>
        </p:nvCxnSpPr>
        <p:spPr>
          <a:xfrm rot="5400000" flipH="1" flipV="1">
            <a:off x="2958678" y="1191292"/>
            <a:ext cx="483447" cy="2063265"/>
          </a:xfrm>
          <a:prstGeom prst="curvedConnector2">
            <a:avLst/>
          </a:prstGeom>
          <a:ln w="381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3645876" y="2157046"/>
            <a:ext cx="5861538" cy="3704492"/>
          </a:xfrm>
          <a:prstGeom prst="rect">
            <a:avLst/>
          </a:pr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57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줄무늬 3"/>
          <p:cNvSpPr/>
          <p:nvPr/>
        </p:nvSpPr>
        <p:spPr>
          <a:xfrm>
            <a:off x="0" y="1"/>
            <a:ext cx="1219200" cy="1172308"/>
          </a:xfrm>
          <a:prstGeom prst="diagStripe">
            <a:avLst>
              <a:gd name="adj" fmla="val 78342"/>
            </a:avLst>
          </a:prstGeom>
          <a:gradFill flip="none" rotWithShape="1">
            <a:gsLst>
              <a:gs pos="0">
                <a:srgbClr val="FF5A60">
                  <a:tint val="66000"/>
                  <a:satMod val="160000"/>
                </a:srgbClr>
              </a:gs>
              <a:gs pos="50000">
                <a:srgbClr val="FF5A60">
                  <a:tint val="44500"/>
                  <a:satMod val="160000"/>
                </a:srgbClr>
              </a:gs>
              <a:gs pos="100000">
                <a:srgbClr val="FF5A6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대각선 줄무늬 4"/>
          <p:cNvSpPr/>
          <p:nvPr/>
        </p:nvSpPr>
        <p:spPr>
          <a:xfrm>
            <a:off x="0" y="0"/>
            <a:ext cx="1910862" cy="1899137"/>
          </a:xfrm>
          <a:prstGeom prst="diagStripe">
            <a:avLst>
              <a:gd name="adj" fmla="val 80059"/>
            </a:avLst>
          </a:prstGeom>
          <a:gradFill flip="none" rotWithShape="1">
            <a:gsLst>
              <a:gs pos="0">
                <a:srgbClr val="FF5A60">
                  <a:tint val="66000"/>
                  <a:satMod val="160000"/>
                </a:srgbClr>
              </a:gs>
              <a:gs pos="50000">
                <a:srgbClr val="FF5A60">
                  <a:tint val="44500"/>
                  <a:satMod val="160000"/>
                </a:srgbClr>
              </a:gs>
              <a:gs pos="100000">
                <a:srgbClr val="FF5A6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39" y="2649414"/>
            <a:ext cx="7969463" cy="39427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168" y="127828"/>
            <a:ext cx="2463907" cy="660121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구부러진 연결선 6"/>
          <p:cNvCxnSpPr/>
          <p:nvPr/>
        </p:nvCxnSpPr>
        <p:spPr>
          <a:xfrm flipV="1">
            <a:off x="5767753" y="1172309"/>
            <a:ext cx="3294185" cy="2497852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10862" y="124490"/>
            <a:ext cx="2092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01 </a:t>
            </a:r>
            <a:r>
              <a:rPr lang="ko-KR" altLang="en-US" sz="24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사이트 설계</a:t>
            </a:r>
            <a:endParaRPr lang="ko-KR" altLang="en-US" sz="2400" dirty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81989" y="1021974"/>
            <a:ext cx="460494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리스트의 각 이미지 클릭 시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세부 페이지로 이동</a:t>
            </a: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, 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세부 페이지 안에서도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카테고리 메뉴는 계속 렌더링 되어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카테고리 클릭 시</a:t>
            </a:r>
            <a:r>
              <a:rPr lang="en-US" altLang="ko-KR" dirty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 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다시 리스트가 화면에 뿌려 짐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766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줄무늬 3"/>
          <p:cNvSpPr/>
          <p:nvPr/>
        </p:nvSpPr>
        <p:spPr>
          <a:xfrm>
            <a:off x="0" y="1"/>
            <a:ext cx="1219200" cy="1172308"/>
          </a:xfrm>
          <a:prstGeom prst="diagStripe">
            <a:avLst>
              <a:gd name="adj" fmla="val 78342"/>
            </a:avLst>
          </a:prstGeom>
          <a:gradFill flip="none" rotWithShape="1">
            <a:gsLst>
              <a:gs pos="0">
                <a:srgbClr val="FF5A60">
                  <a:tint val="66000"/>
                  <a:satMod val="160000"/>
                </a:srgbClr>
              </a:gs>
              <a:gs pos="50000">
                <a:srgbClr val="FF5A60">
                  <a:tint val="44500"/>
                  <a:satMod val="160000"/>
                </a:srgbClr>
              </a:gs>
              <a:gs pos="100000">
                <a:srgbClr val="FF5A6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대각선 줄무늬 4"/>
          <p:cNvSpPr/>
          <p:nvPr/>
        </p:nvSpPr>
        <p:spPr>
          <a:xfrm>
            <a:off x="0" y="0"/>
            <a:ext cx="1910862" cy="1899137"/>
          </a:xfrm>
          <a:prstGeom prst="diagStripe">
            <a:avLst>
              <a:gd name="adj" fmla="val 80059"/>
            </a:avLst>
          </a:prstGeom>
          <a:gradFill flip="none" rotWithShape="1">
            <a:gsLst>
              <a:gs pos="0">
                <a:srgbClr val="FF5A60">
                  <a:tint val="66000"/>
                  <a:satMod val="160000"/>
                </a:srgbClr>
              </a:gs>
              <a:gs pos="50000">
                <a:srgbClr val="FF5A60">
                  <a:tint val="44500"/>
                  <a:satMod val="160000"/>
                </a:srgbClr>
              </a:gs>
              <a:gs pos="100000">
                <a:srgbClr val="FF5A6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10862" y="124490"/>
            <a:ext cx="2486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02 </a:t>
            </a:r>
            <a:r>
              <a:rPr lang="ko-KR" altLang="en-US" sz="24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주요 구현 항목</a:t>
            </a:r>
            <a:endParaRPr lang="ko-KR" altLang="en-US" sz="2400" dirty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1872" y="4399681"/>
            <a:ext cx="9081889" cy="21698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[ 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카테고리 메뉴 </a:t>
            </a: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카테고리 데이터와 리스트 데이터를 </a:t>
            </a:r>
            <a:r>
              <a:rPr lang="en-US" altLang="ko-KR" dirty="0" err="1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usecontext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 로 가져옴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u</a:t>
            </a:r>
            <a:r>
              <a:rPr lang="en-US" altLang="ko-KR" dirty="0" err="1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sestate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로 리스트의 상태 변수를 만들고 </a:t>
            </a:r>
            <a:endParaRPr lang="en-US" altLang="ko-KR" dirty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카테고리 메뉴에 연결된 </a:t>
            </a: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txt 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데이터와 </a:t>
            </a: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category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를 일치 시켜 리스트가 화면에 뿌려지도록 함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604" y="1172309"/>
            <a:ext cx="4105275" cy="301942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980656" y="1392847"/>
            <a:ext cx="3446585" cy="940047"/>
          </a:xfrm>
          <a:prstGeom prst="rect">
            <a:avLst/>
          </a:pr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839" y="1172309"/>
            <a:ext cx="4219575" cy="10668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839" y="2428804"/>
            <a:ext cx="5200650" cy="2828925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 flipV="1">
            <a:off x="6725298" y="1816403"/>
            <a:ext cx="3602734" cy="11300"/>
          </a:xfrm>
          <a:prstGeom prst="line">
            <a:avLst/>
          </a:prstGeom>
          <a:ln w="28575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16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줄무늬 3"/>
          <p:cNvSpPr/>
          <p:nvPr/>
        </p:nvSpPr>
        <p:spPr>
          <a:xfrm>
            <a:off x="0" y="1"/>
            <a:ext cx="1219200" cy="1172308"/>
          </a:xfrm>
          <a:prstGeom prst="diagStripe">
            <a:avLst>
              <a:gd name="adj" fmla="val 78342"/>
            </a:avLst>
          </a:prstGeom>
          <a:gradFill flip="none" rotWithShape="1">
            <a:gsLst>
              <a:gs pos="0">
                <a:srgbClr val="FF5A60">
                  <a:tint val="66000"/>
                  <a:satMod val="160000"/>
                </a:srgbClr>
              </a:gs>
              <a:gs pos="50000">
                <a:srgbClr val="FF5A60">
                  <a:tint val="44500"/>
                  <a:satMod val="160000"/>
                </a:srgbClr>
              </a:gs>
              <a:gs pos="100000">
                <a:srgbClr val="FF5A6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대각선 줄무늬 4"/>
          <p:cNvSpPr/>
          <p:nvPr/>
        </p:nvSpPr>
        <p:spPr>
          <a:xfrm>
            <a:off x="0" y="0"/>
            <a:ext cx="1910862" cy="1899137"/>
          </a:xfrm>
          <a:prstGeom prst="diagStripe">
            <a:avLst>
              <a:gd name="adj" fmla="val 80059"/>
            </a:avLst>
          </a:prstGeom>
          <a:gradFill flip="none" rotWithShape="1">
            <a:gsLst>
              <a:gs pos="0">
                <a:srgbClr val="FF5A60">
                  <a:tint val="66000"/>
                  <a:satMod val="160000"/>
                </a:srgbClr>
              </a:gs>
              <a:gs pos="50000">
                <a:srgbClr val="FF5A60">
                  <a:tint val="44500"/>
                  <a:satMod val="160000"/>
                </a:srgbClr>
              </a:gs>
              <a:gs pos="100000">
                <a:srgbClr val="FF5A6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10862" y="124490"/>
            <a:ext cx="2486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02 </a:t>
            </a:r>
            <a:r>
              <a:rPr lang="ko-KR" altLang="en-US" sz="24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주요 구현 항목</a:t>
            </a:r>
            <a:endParaRPr lang="ko-KR" altLang="en-US" sz="2400" dirty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325" y="606263"/>
            <a:ext cx="2457450" cy="15525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41939" y="5122949"/>
            <a:ext cx="9227227" cy="13388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[ 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상세 페이지 구성 </a:t>
            </a: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리스트 컴포넌트에서 카테고리와 일치시켜 뿌려진 데이터가 상세 페이지에서 재사용 되므로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uselocation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으로 사용할 데이터를 </a:t>
            </a: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state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에 담아 가져온 후 사용함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559" y="2317378"/>
            <a:ext cx="4876800" cy="26193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433" y="1632359"/>
            <a:ext cx="3049464" cy="2319678"/>
          </a:xfrm>
          <a:prstGeom prst="rect">
            <a:avLst/>
          </a:prstGeom>
        </p:spPr>
      </p:pic>
      <p:cxnSp>
        <p:nvCxnSpPr>
          <p:cNvPr id="10" name="구부러진 연결선 9"/>
          <p:cNvCxnSpPr/>
          <p:nvPr/>
        </p:nvCxnSpPr>
        <p:spPr>
          <a:xfrm flipV="1">
            <a:off x="3969586" y="1427451"/>
            <a:ext cx="1692664" cy="1642942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215665" y="2452274"/>
            <a:ext cx="1753921" cy="1499763"/>
          </a:xfrm>
          <a:prstGeom prst="rect">
            <a:avLst/>
          </a:pr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80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줄무늬 3"/>
          <p:cNvSpPr/>
          <p:nvPr/>
        </p:nvSpPr>
        <p:spPr>
          <a:xfrm>
            <a:off x="0" y="1"/>
            <a:ext cx="1219200" cy="1172308"/>
          </a:xfrm>
          <a:prstGeom prst="diagStripe">
            <a:avLst>
              <a:gd name="adj" fmla="val 78342"/>
            </a:avLst>
          </a:prstGeom>
          <a:gradFill flip="none" rotWithShape="1">
            <a:gsLst>
              <a:gs pos="0">
                <a:srgbClr val="FF5A60">
                  <a:tint val="66000"/>
                  <a:satMod val="160000"/>
                </a:srgbClr>
              </a:gs>
              <a:gs pos="50000">
                <a:srgbClr val="FF5A60">
                  <a:tint val="44500"/>
                  <a:satMod val="160000"/>
                </a:srgbClr>
              </a:gs>
              <a:gs pos="100000">
                <a:srgbClr val="FF5A6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대각선 줄무늬 4"/>
          <p:cNvSpPr/>
          <p:nvPr/>
        </p:nvSpPr>
        <p:spPr>
          <a:xfrm>
            <a:off x="0" y="0"/>
            <a:ext cx="1910862" cy="1899137"/>
          </a:xfrm>
          <a:prstGeom prst="diagStripe">
            <a:avLst>
              <a:gd name="adj" fmla="val 80059"/>
            </a:avLst>
          </a:prstGeom>
          <a:gradFill flip="none" rotWithShape="1">
            <a:gsLst>
              <a:gs pos="0">
                <a:srgbClr val="FF5A60">
                  <a:tint val="66000"/>
                  <a:satMod val="160000"/>
                </a:srgbClr>
              </a:gs>
              <a:gs pos="50000">
                <a:srgbClr val="FF5A60">
                  <a:tint val="44500"/>
                  <a:satMod val="160000"/>
                </a:srgbClr>
              </a:gs>
              <a:gs pos="100000">
                <a:srgbClr val="FF5A6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10862" y="124490"/>
            <a:ext cx="2119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03 </a:t>
            </a:r>
            <a:r>
              <a:rPr lang="ko-KR" altLang="en-US" sz="24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모바일 설계</a:t>
            </a:r>
            <a:endParaRPr lang="ko-KR" altLang="en-US" sz="2400" dirty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516" y="913628"/>
            <a:ext cx="2536909" cy="5515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691" y="913628"/>
            <a:ext cx="2542925" cy="55156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7564882" y="3209783"/>
            <a:ext cx="4079631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GNB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메뉴를 </a:t>
            </a:r>
            <a:r>
              <a:rPr lang="ko-KR" altLang="en-US" dirty="0" err="1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세로형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 으로 변경</a:t>
            </a:r>
            <a:endParaRPr lang="en-US" altLang="ko-KR" dirty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리스트는 화면 크기에 맞춰 그리드 설정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31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294</Words>
  <Application>Microsoft Office PowerPoint</Application>
  <PresentationFormat>와이드스크린</PresentationFormat>
  <Paragraphs>59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Kim jung chul Gothic Bold</vt:lpstr>
      <vt:lpstr>KoPubWorld돋움체 Bold</vt:lpstr>
      <vt:lpstr>맑은 고딕</vt:lpstr>
      <vt:lpstr>Arial</vt:lpstr>
      <vt:lpstr>LEMON MILK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23</cp:revision>
  <dcterms:created xsi:type="dcterms:W3CDTF">2023-12-07T07:04:58Z</dcterms:created>
  <dcterms:modified xsi:type="dcterms:W3CDTF">2023-12-08T03:32:55Z</dcterms:modified>
</cp:coreProperties>
</file>